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81" autoAdjust="0"/>
  </p:normalViewPr>
  <p:slideViewPr>
    <p:cSldViewPr>
      <p:cViewPr varScale="1">
        <p:scale>
          <a:sx n="57" d="100"/>
          <a:sy n="57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92AA1-A6BC-4BC9-BB4D-430C8215929F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99353EB-5177-4030-A532-538B4ABD90E2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Воспитание казахстанского патриотизма , правовое воспитание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B171A8-265B-489B-8E64-78EB050D5FEB}" type="parTrans" cxnId="{39083D79-CF5C-493C-8D4C-AEAEE41F249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967E8E5-A89E-43EB-8800-E3BE84CE4231}" type="sibTrans" cxnId="{39083D79-CF5C-493C-8D4C-AEAEE41F249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7665286-6668-41CF-9B81-45083E8DE3BF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Духовно-нравственное воспитание 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4E87E4-BC29-4724-B1C3-B3F35AEAF044}" type="parTrans" cxnId="{1047C8A9-30E7-43D3-BB48-96B02226903E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E5480-D1BC-4E10-8BF2-DB3EF07FDC75}" type="sibTrans" cxnId="{1047C8A9-30E7-43D3-BB48-96B02226903E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3E2C804-6F79-419B-9509-3A191373779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Национальное воспитание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78B3E7-D4C6-4B4A-9F39-930D5517AB42}" type="parTrans" cxnId="{33DC4C9C-F551-4EAE-8DBE-9507E22AE63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893BAB8-0BFB-4229-9D3C-BF21643C30C9}" type="sibTrans" cxnId="{33DC4C9C-F551-4EAE-8DBE-9507E22AE63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2B93D20-CAA4-4F81-A2C4-D182B644126E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Семейное воспитание  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A193B9-79C8-45C4-9ECE-9558E52C7AE4}" type="parTrans" cxnId="{52AB8B17-41D6-4FC9-AEBA-B05635B467F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B24DCEF-A5F3-4D10-A89B-5E6E214ED33F}" type="sibTrans" cxnId="{52AB8B17-41D6-4FC9-AEBA-B05635B467F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0AA4022-ED5E-4C6B-9709-AFD9C282703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Интеллектуальное воспитание, воспитание информационной культуры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8FF04E-4BB6-4B37-B34A-D32AEB9CFD2D}" type="parTrans" cxnId="{A5460A77-906E-4179-A427-DAF749DFEEF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E4D2F4E-C97F-4C48-BB55-CB33207C10F2}" type="sibTrans" cxnId="{A5460A77-906E-4179-A427-DAF749DFEEF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51FFB83-D80C-4ED2-A8AB-098FBA75ADDD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Трудовое, экономическое и экологическое воспитание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F86B2D-7AF8-4F48-A678-1DDF4C014621}" type="parTrans" cxnId="{5595BC52-9F05-4548-A0C5-A76E4357107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67A676C-48D7-4112-A350-BE7A9262FD3A}" type="sibTrans" cxnId="{5595BC52-9F05-4548-A0C5-A76E4357107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DFE3639-8E28-4915-B82A-10EAE09C7C7C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Поликультурное и художественно-эстетическое воспитание</a:t>
          </a:r>
          <a:endParaRPr lang="ru-RU" sz="1600" b="1" dirty="0">
            <a:solidFill>
              <a:srgbClr val="00206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4F77F1B-1DB2-44EB-8432-A41039F8B844}" type="parTrans" cxnId="{49708A47-8D09-4C7A-8AFA-178A8CCABCEA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6EB08B3-EC98-4072-AB11-903547303C65}" type="sibTrans" cxnId="{49708A47-8D09-4C7A-8AFA-178A8CCABCEA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60503FC-C7EB-40F4-8DD3-6BD08E7F7243}">
      <dgm:prSet phldrT="[Текст]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9E37EB44-366A-4933-95AB-2722BCBDE52C}" type="parTrans" cxnId="{94BE5DD7-201B-44D2-AB52-BCCC91EE5665}">
      <dgm:prSet/>
      <dgm:spPr/>
      <dgm:t>
        <a:bodyPr/>
        <a:lstStyle/>
        <a:p>
          <a:endParaRPr lang="ru-RU"/>
        </a:p>
      </dgm:t>
    </dgm:pt>
    <dgm:pt modelId="{3769DA03-233F-425A-A8D4-E4CD00BDEDA5}" type="sibTrans" cxnId="{94BE5DD7-201B-44D2-AB52-BCCC91EE5665}">
      <dgm:prSet/>
      <dgm:spPr/>
      <dgm:t>
        <a:bodyPr/>
        <a:lstStyle/>
        <a:p>
          <a:endParaRPr lang="ru-RU"/>
        </a:p>
      </dgm:t>
    </dgm:pt>
    <dgm:pt modelId="{2BC66E4D-0EB2-4BA1-932B-82C4F900C646}" type="pres">
      <dgm:prSet presAssocID="{72392AA1-A6BC-4BC9-BB4D-430C8215929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CAC431B-9920-41DD-A406-A79504333348}" type="pres">
      <dgm:prSet presAssocID="{72392AA1-A6BC-4BC9-BB4D-430C8215929F}" presName="Name1" presStyleCnt="0"/>
      <dgm:spPr/>
    </dgm:pt>
    <dgm:pt modelId="{3A99ACBA-29D7-4515-AA9B-AE7E43A8BC52}" type="pres">
      <dgm:prSet presAssocID="{72392AA1-A6BC-4BC9-BB4D-430C8215929F}" presName="cycle" presStyleCnt="0"/>
      <dgm:spPr/>
    </dgm:pt>
    <dgm:pt modelId="{5DACC864-8BE8-40B0-99F6-C63000F41DBC}" type="pres">
      <dgm:prSet presAssocID="{72392AA1-A6BC-4BC9-BB4D-430C8215929F}" presName="srcNode" presStyleLbl="node1" presStyleIdx="0" presStyleCnt="7"/>
      <dgm:spPr/>
    </dgm:pt>
    <dgm:pt modelId="{21886B8F-A00F-44B6-865A-7BDEFA2584D8}" type="pres">
      <dgm:prSet presAssocID="{72392AA1-A6BC-4BC9-BB4D-430C8215929F}" presName="conn" presStyleLbl="parChTrans1D2" presStyleIdx="0" presStyleCnt="1"/>
      <dgm:spPr/>
      <dgm:t>
        <a:bodyPr/>
        <a:lstStyle/>
        <a:p>
          <a:endParaRPr lang="ru-RU"/>
        </a:p>
      </dgm:t>
    </dgm:pt>
    <dgm:pt modelId="{5FEB0A52-A5B9-42BD-B7D0-BBCF1524FE45}" type="pres">
      <dgm:prSet presAssocID="{72392AA1-A6BC-4BC9-BB4D-430C8215929F}" presName="extraNode" presStyleLbl="node1" presStyleIdx="0" presStyleCnt="7"/>
      <dgm:spPr/>
    </dgm:pt>
    <dgm:pt modelId="{0086DD1D-1013-48AE-B33F-9403212FAF20}" type="pres">
      <dgm:prSet presAssocID="{72392AA1-A6BC-4BC9-BB4D-430C8215929F}" presName="dstNode" presStyleLbl="node1" presStyleIdx="0" presStyleCnt="7"/>
      <dgm:spPr/>
    </dgm:pt>
    <dgm:pt modelId="{6F1DD6CD-F66C-46E4-A76B-A3C9A6D0A363}" type="pres">
      <dgm:prSet presAssocID="{F99353EB-5177-4030-A532-538B4ABD90E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1BB01-1BB5-42A7-9E21-AA476B638A65}" type="pres">
      <dgm:prSet presAssocID="{F99353EB-5177-4030-A532-538B4ABD90E2}" presName="accent_1" presStyleCnt="0"/>
      <dgm:spPr/>
    </dgm:pt>
    <dgm:pt modelId="{86A30FC3-068E-473D-A42D-192E1EEE7E67}" type="pres">
      <dgm:prSet presAssocID="{F99353EB-5177-4030-A532-538B4ABD90E2}" presName="accentRepeatNode" presStyleLbl="solidFgAcc1" presStyleIdx="0" presStyleCnt="7"/>
      <dgm:spPr>
        <a:solidFill>
          <a:srgbClr val="FFFF00"/>
        </a:solidFill>
      </dgm:spPr>
    </dgm:pt>
    <dgm:pt modelId="{3A227058-AD18-4F5F-94A1-1853BCCBC507}" type="pres">
      <dgm:prSet presAssocID="{E7665286-6668-41CF-9B81-45083E8DE3B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32DBE-5E2D-4F8E-AD14-ABD128D79BBD}" type="pres">
      <dgm:prSet presAssocID="{E7665286-6668-41CF-9B81-45083E8DE3BF}" presName="accent_2" presStyleCnt="0"/>
      <dgm:spPr/>
    </dgm:pt>
    <dgm:pt modelId="{BFF67150-8986-4BE7-9283-50DE7B5905B5}" type="pres">
      <dgm:prSet presAssocID="{E7665286-6668-41CF-9B81-45083E8DE3BF}" presName="accentRepeatNode" presStyleLbl="solidFgAcc1" presStyleIdx="1" presStyleCnt="7"/>
      <dgm:spPr>
        <a:solidFill>
          <a:srgbClr val="FF0000"/>
        </a:solidFill>
      </dgm:spPr>
    </dgm:pt>
    <dgm:pt modelId="{75F983D8-3CA9-42A6-9982-5624C8B6371E}" type="pres">
      <dgm:prSet presAssocID="{F3E2C804-6F79-419B-9509-3A191373779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6EF20-50FA-4C34-9E11-CBD7B67A1507}" type="pres">
      <dgm:prSet presAssocID="{F3E2C804-6F79-419B-9509-3A1913737798}" presName="accent_3" presStyleCnt="0"/>
      <dgm:spPr/>
    </dgm:pt>
    <dgm:pt modelId="{B92C9B47-C396-489D-8CD0-DFE7E7885EB1}" type="pres">
      <dgm:prSet presAssocID="{F3E2C804-6F79-419B-9509-3A1913737798}" presName="accentRepeatNode" presStyleLbl="solidFgAcc1" presStyleIdx="2" presStyleCnt="7"/>
      <dgm:spPr>
        <a:solidFill>
          <a:srgbClr val="00B050"/>
        </a:solidFill>
      </dgm:spPr>
    </dgm:pt>
    <dgm:pt modelId="{70C26D47-50F0-417E-9A0B-7D17CE19473C}" type="pres">
      <dgm:prSet presAssocID="{52B93D20-CAA4-4F81-A2C4-D182B644126E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B98C2-C047-409D-9CF9-045CCC550ECD}" type="pres">
      <dgm:prSet presAssocID="{52B93D20-CAA4-4F81-A2C4-D182B644126E}" presName="accent_4" presStyleCnt="0"/>
      <dgm:spPr/>
    </dgm:pt>
    <dgm:pt modelId="{C46A4BE9-635C-45C0-A726-831F807DCEB0}" type="pres">
      <dgm:prSet presAssocID="{52B93D20-CAA4-4F81-A2C4-D182B644126E}" presName="accentRepeatNode" presStyleLbl="solidFgAcc1" presStyleIdx="3" presStyleCnt="7"/>
      <dgm:spPr>
        <a:solidFill>
          <a:srgbClr val="7030A0"/>
        </a:solidFill>
        <a:ln>
          <a:solidFill>
            <a:srgbClr val="7030A0"/>
          </a:solidFill>
        </a:ln>
      </dgm:spPr>
    </dgm:pt>
    <dgm:pt modelId="{16585255-430C-4A41-8DB6-4993AEEA9CFE}" type="pres">
      <dgm:prSet presAssocID="{10AA4022-ED5E-4C6B-9709-AFD9C282703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B39D1-E3F2-4047-B7C6-8AA4725B0442}" type="pres">
      <dgm:prSet presAssocID="{10AA4022-ED5E-4C6B-9709-AFD9C2827039}" presName="accent_5" presStyleCnt="0"/>
      <dgm:spPr/>
    </dgm:pt>
    <dgm:pt modelId="{D6D3214C-48E1-4129-840F-02F33FAE57FF}" type="pres">
      <dgm:prSet presAssocID="{10AA4022-ED5E-4C6B-9709-AFD9C2827039}" presName="accentRepeatNode" presStyleLbl="solidFgAcc1" presStyleIdx="4" presStyleCnt="7"/>
      <dgm:spPr>
        <a:solidFill>
          <a:schemeClr val="accent2">
            <a:lumMod val="75000"/>
          </a:schemeClr>
        </a:solidFill>
      </dgm:spPr>
    </dgm:pt>
    <dgm:pt modelId="{733609AC-F7AF-4925-A526-A749FB8F64B5}" type="pres">
      <dgm:prSet presAssocID="{251FFB83-D80C-4ED2-A8AB-098FBA75ADDD}" presName="text_6" presStyleLbl="node1" presStyleIdx="5" presStyleCnt="7" custScaleX="102223" custLinFactNeighborX="-1239" custLinFactNeighborY="-16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AB5CE-671C-42FB-A372-372DBECAC422}" type="pres">
      <dgm:prSet presAssocID="{251FFB83-D80C-4ED2-A8AB-098FBA75ADDD}" presName="accent_6" presStyleCnt="0"/>
      <dgm:spPr/>
    </dgm:pt>
    <dgm:pt modelId="{5B0B3262-D759-4E71-AD50-DCE31BC30109}" type="pres">
      <dgm:prSet presAssocID="{251FFB83-D80C-4ED2-A8AB-098FBA75ADDD}" presName="accentRepeatNode" presStyleLbl="solidFgAcc1" presStyleIdx="5" presStyleCnt="7" custLinFactNeighborX="-15793" custLinFactNeighborY="-14546"/>
      <dgm:spPr>
        <a:solidFill>
          <a:srgbClr val="00CC00"/>
        </a:solidFill>
      </dgm:spPr>
    </dgm:pt>
    <dgm:pt modelId="{669C0723-B888-4FF3-8993-82EFE20D5161}" type="pres">
      <dgm:prSet presAssocID="{BDFE3639-8E28-4915-B82A-10EAE09C7C7C}" presName="text_7" presStyleLbl="node1" presStyleIdx="6" presStyleCnt="7" custScaleX="103200" custLinFactNeighborX="-2306" custLinFactNeighborY="-27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122DA-5B2F-48DE-839E-8034E5CE3F92}" type="pres">
      <dgm:prSet presAssocID="{BDFE3639-8E28-4915-B82A-10EAE09C7C7C}" presName="accent_7" presStyleCnt="0"/>
      <dgm:spPr/>
    </dgm:pt>
    <dgm:pt modelId="{7706C9FE-60C5-431D-A708-2E5D56A29AC8}" type="pres">
      <dgm:prSet presAssocID="{BDFE3639-8E28-4915-B82A-10EAE09C7C7C}" presName="accentRepeatNode" presStyleLbl="solidFgAcc1" presStyleIdx="6" presStyleCnt="7" custLinFactNeighborX="1929" custLinFactNeighborY="-38849"/>
      <dgm:spPr>
        <a:solidFill>
          <a:srgbClr val="FFC000"/>
        </a:solidFill>
      </dgm:spPr>
      <dgm:t>
        <a:bodyPr/>
        <a:lstStyle/>
        <a:p>
          <a:endParaRPr lang="ru-RU"/>
        </a:p>
      </dgm:t>
    </dgm:pt>
  </dgm:ptLst>
  <dgm:cxnLst>
    <dgm:cxn modelId="{B4944EBB-7B89-4AD4-BF06-41401F951266}" type="presOf" srcId="{BDFE3639-8E28-4915-B82A-10EAE09C7C7C}" destId="{669C0723-B888-4FF3-8993-82EFE20D5161}" srcOrd="0" destOrd="0" presId="urn:microsoft.com/office/officeart/2008/layout/VerticalCurvedList"/>
    <dgm:cxn modelId="{33DC4C9C-F551-4EAE-8DBE-9507E22AE632}" srcId="{72392AA1-A6BC-4BC9-BB4D-430C8215929F}" destId="{F3E2C804-6F79-419B-9509-3A1913737798}" srcOrd="2" destOrd="0" parTransId="{6978B3E7-D4C6-4B4A-9F39-930D5517AB42}" sibTransId="{7893BAB8-0BFB-4229-9D3C-BF21643C30C9}"/>
    <dgm:cxn modelId="{871F835B-C745-48A7-B31D-EF39E0F36111}" type="presOf" srcId="{251FFB83-D80C-4ED2-A8AB-098FBA75ADDD}" destId="{733609AC-F7AF-4925-A526-A749FB8F64B5}" srcOrd="0" destOrd="0" presId="urn:microsoft.com/office/officeart/2008/layout/VerticalCurvedList"/>
    <dgm:cxn modelId="{76BFF82C-47D7-4443-AE14-9D021607D00E}" type="presOf" srcId="{F3E2C804-6F79-419B-9509-3A1913737798}" destId="{75F983D8-3CA9-42A6-9982-5624C8B6371E}" srcOrd="0" destOrd="0" presId="urn:microsoft.com/office/officeart/2008/layout/VerticalCurvedList"/>
    <dgm:cxn modelId="{94BE5DD7-201B-44D2-AB52-BCCC91EE5665}" srcId="{72392AA1-A6BC-4BC9-BB4D-430C8215929F}" destId="{960503FC-C7EB-40F4-8DD3-6BD08E7F7243}" srcOrd="7" destOrd="0" parTransId="{9E37EB44-366A-4933-95AB-2722BCBDE52C}" sibTransId="{3769DA03-233F-425A-A8D4-E4CD00BDEDA5}"/>
    <dgm:cxn modelId="{D9C3F4DC-32B6-4964-8A3E-CB7169612A4C}" type="presOf" srcId="{A967E8E5-A89E-43EB-8800-E3BE84CE4231}" destId="{21886B8F-A00F-44B6-865A-7BDEFA2584D8}" srcOrd="0" destOrd="0" presId="urn:microsoft.com/office/officeart/2008/layout/VerticalCurvedList"/>
    <dgm:cxn modelId="{A5460A77-906E-4179-A427-DAF749DFEEF1}" srcId="{72392AA1-A6BC-4BC9-BB4D-430C8215929F}" destId="{10AA4022-ED5E-4C6B-9709-AFD9C2827039}" srcOrd="4" destOrd="0" parTransId="{758FF04E-4BB6-4B37-B34A-D32AEB9CFD2D}" sibTransId="{FE4D2F4E-C97F-4C48-BB55-CB33207C10F2}"/>
    <dgm:cxn modelId="{DE80AF34-EC0B-4614-A06D-41AFA9ED397D}" type="presOf" srcId="{52B93D20-CAA4-4F81-A2C4-D182B644126E}" destId="{70C26D47-50F0-417E-9A0B-7D17CE19473C}" srcOrd="0" destOrd="0" presId="urn:microsoft.com/office/officeart/2008/layout/VerticalCurvedList"/>
    <dgm:cxn modelId="{B9C53B60-E4B9-4F2C-941A-F8B67210A057}" type="presOf" srcId="{72392AA1-A6BC-4BC9-BB4D-430C8215929F}" destId="{2BC66E4D-0EB2-4BA1-932B-82C4F900C646}" srcOrd="0" destOrd="0" presId="urn:microsoft.com/office/officeart/2008/layout/VerticalCurvedList"/>
    <dgm:cxn modelId="{39083D79-CF5C-493C-8D4C-AEAEE41F2499}" srcId="{72392AA1-A6BC-4BC9-BB4D-430C8215929F}" destId="{F99353EB-5177-4030-A532-538B4ABD90E2}" srcOrd="0" destOrd="0" parTransId="{5AB171A8-265B-489B-8E64-78EB050D5FEB}" sibTransId="{A967E8E5-A89E-43EB-8800-E3BE84CE4231}"/>
    <dgm:cxn modelId="{1047C8A9-30E7-43D3-BB48-96B02226903E}" srcId="{72392AA1-A6BC-4BC9-BB4D-430C8215929F}" destId="{E7665286-6668-41CF-9B81-45083E8DE3BF}" srcOrd="1" destOrd="0" parTransId="{CF4E87E4-BC29-4724-B1C3-B3F35AEAF044}" sibTransId="{5C8E5480-D1BC-4E10-8BF2-DB3EF07FDC75}"/>
    <dgm:cxn modelId="{D1315D23-0B33-479F-91EA-105C86323C49}" type="presOf" srcId="{E7665286-6668-41CF-9B81-45083E8DE3BF}" destId="{3A227058-AD18-4F5F-94A1-1853BCCBC507}" srcOrd="0" destOrd="0" presId="urn:microsoft.com/office/officeart/2008/layout/VerticalCurvedList"/>
    <dgm:cxn modelId="{52AB8B17-41D6-4FC9-AEBA-B05635B467FF}" srcId="{72392AA1-A6BC-4BC9-BB4D-430C8215929F}" destId="{52B93D20-CAA4-4F81-A2C4-D182B644126E}" srcOrd="3" destOrd="0" parTransId="{3AA193B9-79C8-45C4-9ECE-9558E52C7AE4}" sibTransId="{8B24DCEF-A5F3-4D10-A89B-5E6E214ED33F}"/>
    <dgm:cxn modelId="{5595BC52-9F05-4548-A0C5-A76E43571073}" srcId="{72392AA1-A6BC-4BC9-BB4D-430C8215929F}" destId="{251FFB83-D80C-4ED2-A8AB-098FBA75ADDD}" srcOrd="5" destOrd="0" parTransId="{3EF86B2D-7AF8-4F48-A678-1DDF4C014621}" sibTransId="{767A676C-48D7-4112-A350-BE7A9262FD3A}"/>
    <dgm:cxn modelId="{7120DA0D-D3F3-4D6F-9F22-5A0545BD9F5C}" type="presOf" srcId="{10AA4022-ED5E-4C6B-9709-AFD9C2827039}" destId="{16585255-430C-4A41-8DB6-4993AEEA9CFE}" srcOrd="0" destOrd="0" presId="urn:microsoft.com/office/officeart/2008/layout/VerticalCurvedList"/>
    <dgm:cxn modelId="{49708A47-8D09-4C7A-8AFA-178A8CCABCEA}" srcId="{72392AA1-A6BC-4BC9-BB4D-430C8215929F}" destId="{BDFE3639-8E28-4915-B82A-10EAE09C7C7C}" srcOrd="6" destOrd="0" parTransId="{B4F77F1B-1DB2-44EB-8432-A41039F8B844}" sibTransId="{46EB08B3-EC98-4072-AB11-903547303C65}"/>
    <dgm:cxn modelId="{260D0C96-BAFD-4BD9-A3CB-357BB38B02D0}" type="presOf" srcId="{F99353EB-5177-4030-A532-538B4ABD90E2}" destId="{6F1DD6CD-F66C-46E4-A76B-A3C9A6D0A363}" srcOrd="0" destOrd="0" presId="urn:microsoft.com/office/officeart/2008/layout/VerticalCurvedList"/>
    <dgm:cxn modelId="{A19BF884-1A6E-4D9C-9892-C86EFB0AD2F7}" type="presParOf" srcId="{2BC66E4D-0EB2-4BA1-932B-82C4F900C646}" destId="{ACAC431B-9920-41DD-A406-A79504333348}" srcOrd="0" destOrd="0" presId="urn:microsoft.com/office/officeart/2008/layout/VerticalCurvedList"/>
    <dgm:cxn modelId="{917E1C51-305B-4C74-85BC-16F5BFE4EDE4}" type="presParOf" srcId="{ACAC431B-9920-41DD-A406-A79504333348}" destId="{3A99ACBA-29D7-4515-AA9B-AE7E43A8BC52}" srcOrd="0" destOrd="0" presId="urn:microsoft.com/office/officeart/2008/layout/VerticalCurvedList"/>
    <dgm:cxn modelId="{38A4AC5B-CE32-4E38-9B0C-8ACD6DA24D2A}" type="presParOf" srcId="{3A99ACBA-29D7-4515-AA9B-AE7E43A8BC52}" destId="{5DACC864-8BE8-40B0-99F6-C63000F41DBC}" srcOrd="0" destOrd="0" presId="urn:microsoft.com/office/officeart/2008/layout/VerticalCurvedList"/>
    <dgm:cxn modelId="{0B23D307-E902-42DC-AFC4-4D95A63BC4CC}" type="presParOf" srcId="{3A99ACBA-29D7-4515-AA9B-AE7E43A8BC52}" destId="{21886B8F-A00F-44B6-865A-7BDEFA2584D8}" srcOrd="1" destOrd="0" presId="urn:microsoft.com/office/officeart/2008/layout/VerticalCurvedList"/>
    <dgm:cxn modelId="{D125FA68-B6DE-4617-94DC-E0799A16A515}" type="presParOf" srcId="{3A99ACBA-29D7-4515-AA9B-AE7E43A8BC52}" destId="{5FEB0A52-A5B9-42BD-B7D0-BBCF1524FE45}" srcOrd="2" destOrd="0" presId="urn:microsoft.com/office/officeart/2008/layout/VerticalCurvedList"/>
    <dgm:cxn modelId="{94536E55-B997-47B1-98BC-3654C23A4DF9}" type="presParOf" srcId="{3A99ACBA-29D7-4515-AA9B-AE7E43A8BC52}" destId="{0086DD1D-1013-48AE-B33F-9403212FAF20}" srcOrd="3" destOrd="0" presId="urn:microsoft.com/office/officeart/2008/layout/VerticalCurvedList"/>
    <dgm:cxn modelId="{94337CEB-5E30-4748-B0B3-B589EE6D717D}" type="presParOf" srcId="{ACAC431B-9920-41DD-A406-A79504333348}" destId="{6F1DD6CD-F66C-46E4-A76B-A3C9A6D0A363}" srcOrd="1" destOrd="0" presId="urn:microsoft.com/office/officeart/2008/layout/VerticalCurvedList"/>
    <dgm:cxn modelId="{9EA03850-F00F-4C5C-B57F-3B57CF49470A}" type="presParOf" srcId="{ACAC431B-9920-41DD-A406-A79504333348}" destId="{5011BB01-1BB5-42A7-9E21-AA476B638A65}" srcOrd="2" destOrd="0" presId="urn:microsoft.com/office/officeart/2008/layout/VerticalCurvedList"/>
    <dgm:cxn modelId="{3B80E20C-7A54-487B-9E63-DAF1E95520C6}" type="presParOf" srcId="{5011BB01-1BB5-42A7-9E21-AA476B638A65}" destId="{86A30FC3-068E-473D-A42D-192E1EEE7E67}" srcOrd="0" destOrd="0" presId="urn:microsoft.com/office/officeart/2008/layout/VerticalCurvedList"/>
    <dgm:cxn modelId="{AFB4FC90-A727-4B3E-BA98-CA7525250D44}" type="presParOf" srcId="{ACAC431B-9920-41DD-A406-A79504333348}" destId="{3A227058-AD18-4F5F-94A1-1853BCCBC507}" srcOrd="3" destOrd="0" presId="urn:microsoft.com/office/officeart/2008/layout/VerticalCurvedList"/>
    <dgm:cxn modelId="{239D7531-BF0C-4CF1-ADEA-9627C797FF4F}" type="presParOf" srcId="{ACAC431B-9920-41DD-A406-A79504333348}" destId="{3F732DBE-5E2D-4F8E-AD14-ABD128D79BBD}" srcOrd="4" destOrd="0" presId="urn:microsoft.com/office/officeart/2008/layout/VerticalCurvedList"/>
    <dgm:cxn modelId="{E7C36C1C-C656-443A-B419-2245B8F67979}" type="presParOf" srcId="{3F732DBE-5E2D-4F8E-AD14-ABD128D79BBD}" destId="{BFF67150-8986-4BE7-9283-50DE7B5905B5}" srcOrd="0" destOrd="0" presId="urn:microsoft.com/office/officeart/2008/layout/VerticalCurvedList"/>
    <dgm:cxn modelId="{DF3F56B9-F932-4FA5-A316-0E2A29A01C99}" type="presParOf" srcId="{ACAC431B-9920-41DD-A406-A79504333348}" destId="{75F983D8-3CA9-42A6-9982-5624C8B6371E}" srcOrd="5" destOrd="0" presId="urn:microsoft.com/office/officeart/2008/layout/VerticalCurvedList"/>
    <dgm:cxn modelId="{4A7D26CE-8C45-4B4A-B904-A2930DCD838D}" type="presParOf" srcId="{ACAC431B-9920-41DD-A406-A79504333348}" destId="{4586EF20-50FA-4C34-9E11-CBD7B67A1507}" srcOrd="6" destOrd="0" presId="urn:microsoft.com/office/officeart/2008/layout/VerticalCurvedList"/>
    <dgm:cxn modelId="{8993F2FB-903E-4DD2-A095-DF461EA592F1}" type="presParOf" srcId="{4586EF20-50FA-4C34-9E11-CBD7B67A1507}" destId="{B92C9B47-C396-489D-8CD0-DFE7E7885EB1}" srcOrd="0" destOrd="0" presId="urn:microsoft.com/office/officeart/2008/layout/VerticalCurvedList"/>
    <dgm:cxn modelId="{47B5FCE6-5D56-4B12-9044-6173C7A3954F}" type="presParOf" srcId="{ACAC431B-9920-41DD-A406-A79504333348}" destId="{70C26D47-50F0-417E-9A0B-7D17CE19473C}" srcOrd="7" destOrd="0" presId="urn:microsoft.com/office/officeart/2008/layout/VerticalCurvedList"/>
    <dgm:cxn modelId="{4A52EDA3-118A-44B5-A67A-87FE014D9819}" type="presParOf" srcId="{ACAC431B-9920-41DD-A406-A79504333348}" destId="{81DB98C2-C047-409D-9CF9-045CCC550ECD}" srcOrd="8" destOrd="0" presId="urn:microsoft.com/office/officeart/2008/layout/VerticalCurvedList"/>
    <dgm:cxn modelId="{2DB6FDEF-87F9-4D39-BD80-D3DC420EB168}" type="presParOf" srcId="{81DB98C2-C047-409D-9CF9-045CCC550ECD}" destId="{C46A4BE9-635C-45C0-A726-831F807DCEB0}" srcOrd="0" destOrd="0" presId="urn:microsoft.com/office/officeart/2008/layout/VerticalCurvedList"/>
    <dgm:cxn modelId="{AF67E288-813A-40BC-BD89-CA9829C99138}" type="presParOf" srcId="{ACAC431B-9920-41DD-A406-A79504333348}" destId="{16585255-430C-4A41-8DB6-4993AEEA9CFE}" srcOrd="9" destOrd="0" presId="urn:microsoft.com/office/officeart/2008/layout/VerticalCurvedList"/>
    <dgm:cxn modelId="{88520970-1907-4615-BE89-25EB1EF7DCBA}" type="presParOf" srcId="{ACAC431B-9920-41DD-A406-A79504333348}" destId="{3BCB39D1-E3F2-4047-B7C6-8AA4725B0442}" srcOrd="10" destOrd="0" presId="urn:microsoft.com/office/officeart/2008/layout/VerticalCurvedList"/>
    <dgm:cxn modelId="{3E2A1CBA-F5A1-46E3-B9F3-6B5F0C3938F3}" type="presParOf" srcId="{3BCB39D1-E3F2-4047-B7C6-8AA4725B0442}" destId="{D6D3214C-48E1-4129-840F-02F33FAE57FF}" srcOrd="0" destOrd="0" presId="urn:microsoft.com/office/officeart/2008/layout/VerticalCurvedList"/>
    <dgm:cxn modelId="{0EC280E4-DFE3-43FA-89A6-4CA7C391A7FA}" type="presParOf" srcId="{ACAC431B-9920-41DD-A406-A79504333348}" destId="{733609AC-F7AF-4925-A526-A749FB8F64B5}" srcOrd="11" destOrd="0" presId="urn:microsoft.com/office/officeart/2008/layout/VerticalCurvedList"/>
    <dgm:cxn modelId="{4BD0AA62-DA2C-4E08-A50B-8F102F1A6DDD}" type="presParOf" srcId="{ACAC431B-9920-41DD-A406-A79504333348}" destId="{E72AB5CE-671C-42FB-A372-372DBECAC422}" srcOrd="12" destOrd="0" presId="urn:microsoft.com/office/officeart/2008/layout/VerticalCurvedList"/>
    <dgm:cxn modelId="{B286FD41-85F5-4C0E-9871-33C58D1FD340}" type="presParOf" srcId="{E72AB5CE-671C-42FB-A372-372DBECAC422}" destId="{5B0B3262-D759-4E71-AD50-DCE31BC30109}" srcOrd="0" destOrd="0" presId="urn:microsoft.com/office/officeart/2008/layout/VerticalCurvedList"/>
    <dgm:cxn modelId="{8565D0EA-00E9-4AE7-B64C-E92109EB8754}" type="presParOf" srcId="{ACAC431B-9920-41DD-A406-A79504333348}" destId="{669C0723-B888-4FF3-8993-82EFE20D5161}" srcOrd="13" destOrd="0" presId="urn:microsoft.com/office/officeart/2008/layout/VerticalCurvedList"/>
    <dgm:cxn modelId="{E707D15B-F33B-4420-95E2-AFCB98BF270B}" type="presParOf" srcId="{ACAC431B-9920-41DD-A406-A79504333348}" destId="{887122DA-5B2F-48DE-839E-8034E5CE3F92}" srcOrd="14" destOrd="0" presId="urn:microsoft.com/office/officeart/2008/layout/VerticalCurvedList"/>
    <dgm:cxn modelId="{F7B742D1-4AB2-4131-BDFA-E5153F861BE7}" type="presParOf" srcId="{887122DA-5B2F-48DE-839E-8034E5CE3F92}" destId="{7706C9FE-60C5-431D-A708-2E5D56A29A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86B8F-A00F-44B6-865A-7BDEFA2584D8}">
      <dsp:nvSpPr>
        <dsp:cNvPr id="0" name=""/>
        <dsp:cNvSpPr/>
      </dsp:nvSpPr>
      <dsp:spPr>
        <a:xfrm>
          <a:off x="-5239888" y="-796005"/>
          <a:ext cx="6188552" cy="6188552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DD6CD-F66C-46E4-A76B-A3C9A6D0A363}">
      <dsp:nvSpPr>
        <dsp:cNvPr id="0" name=""/>
        <dsp:cNvSpPr/>
      </dsp:nvSpPr>
      <dsp:spPr>
        <a:xfrm>
          <a:off x="277169" y="208958"/>
          <a:ext cx="5659772" cy="417733"/>
        </a:xfrm>
        <a:prstGeom prst="rect">
          <a:avLst/>
        </a:prstGeom>
        <a:solidFill>
          <a:srgbClr val="00B0F0"/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5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157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Воспитание казахстанского патриотизма , правовое воспитание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7169" y="208958"/>
        <a:ext cx="5659772" cy="417733"/>
      </dsp:txXfrm>
    </dsp:sp>
    <dsp:sp modelId="{86A30FC3-068E-473D-A42D-192E1EEE7E67}">
      <dsp:nvSpPr>
        <dsp:cNvPr id="0" name=""/>
        <dsp:cNvSpPr/>
      </dsp:nvSpPr>
      <dsp:spPr>
        <a:xfrm>
          <a:off x="16085" y="156742"/>
          <a:ext cx="522167" cy="522167"/>
        </a:xfrm>
        <a:prstGeom prst="ellipse">
          <a:avLst/>
        </a:prstGeom>
        <a:solidFill>
          <a:srgbClr val="FFFF00"/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227058-AD18-4F5F-94A1-1853BCCBC507}">
      <dsp:nvSpPr>
        <dsp:cNvPr id="0" name=""/>
        <dsp:cNvSpPr/>
      </dsp:nvSpPr>
      <dsp:spPr>
        <a:xfrm>
          <a:off x="655464" y="835927"/>
          <a:ext cx="5281477" cy="417733"/>
        </a:xfrm>
        <a:prstGeom prst="rect">
          <a:avLst/>
        </a:prstGeom>
        <a:solidFill>
          <a:schemeClr val="accent2"/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50000"/>
              <a:hueOff val="73483"/>
              <a:satOff val="-951"/>
              <a:lumOff val="11868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157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Духовно-нравственное воспитание 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5464" y="835927"/>
        <a:ext cx="5281477" cy="417733"/>
      </dsp:txXfrm>
    </dsp:sp>
    <dsp:sp modelId="{BFF67150-8986-4BE7-9283-50DE7B5905B5}">
      <dsp:nvSpPr>
        <dsp:cNvPr id="0" name=""/>
        <dsp:cNvSpPr/>
      </dsp:nvSpPr>
      <dsp:spPr>
        <a:xfrm>
          <a:off x="394381" y="783710"/>
          <a:ext cx="522167" cy="522167"/>
        </a:xfrm>
        <a:prstGeom prst="ellipse">
          <a:avLst/>
        </a:prstGeom>
        <a:solidFill>
          <a:srgbClr val="FF0000"/>
        </a:solidFill>
        <a:ln w="9525" cap="flat" cmpd="sng" algn="ctr">
          <a:solidFill>
            <a:schemeClr val="accent1">
              <a:shade val="50000"/>
              <a:hueOff val="73483"/>
              <a:satOff val="-951"/>
              <a:lumOff val="11868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F983D8-3CA9-42A6-9982-5624C8B6371E}">
      <dsp:nvSpPr>
        <dsp:cNvPr id="0" name=""/>
        <dsp:cNvSpPr/>
      </dsp:nvSpPr>
      <dsp:spPr>
        <a:xfrm>
          <a:off x="862768" y="1462435"/>
          <a:ext cx="5074173" cy="417733"/>
        </a:xfrm>
        <a:prstGeom prst="rect">
          <a:avLst/>
        </a:prstGeom>
        <a:solidFill>
          <a:srgbClr val="00B0F0"/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50000"/>
              <a:hueOff val="146966"/>
              <a:satOff val="-1902"/>
              <a:lumOff val="23737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157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Национальное воспитание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2768" y="1462435"/>
        <a:ext cx="5074173" cy="417733"/>
      </dsp:txXfrm>
    </dsp:sp>
    <dsp:sp modelId="{B92C9B47-C396-489D-8CD0-DFE7E7885EB1}">
      <dsp:nvSpPr>
        <dsp:cNvPr id="0" name=""/>
        <dsp:cNvSpPr/>
      </dsp:nvSpPr>
      <dsp:spPr>
        <a:xfrm>
          <a:off x="601685" y="1410219"/>
          <a:ext cx="522167" cy="522167"/>
        </a:xfrm>
        <a:prstGeom prst="ellipse">
          <a:avLst/>
        </a:prstGeom>
        <a:solidFill>
          <a:srgbClr val="00B050"/>
        </a:solidFill>
        <a:ln w="9525" cap="flat" cmpd="sng" algn="ctr">
          <a:solidFill>
            <a:schemeClr val="accent1">
              <a:shade val="50000"/>
              <a:hueOff val="146966"/>
              <a:satOff val="-1902"/>
              <a:lumOff val="23737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C26D47-50F0-417E-9A0B-7D17CE19473C}">
      <dsp:nvSpPr>
        <dsp:cNvPr id="0" name=""/>
        <dsp:cNvSpPr/>
      </dsp:nvSpPr>
      <dsp:spPr>
        <a:xfrm>
          <a:off x="928958" y="2089404"/>
          <a:ext cx="5007983" cy="417733"/>
        </a:xfrm>
        <a:prstGeom prst="rect">
          <a:avLst/>
        </a:prstGeom>
        <a:solidFill>
          <a:srgbClr val="00B0F0"/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50000"/>
              <a:hueOff val="220449"/>
              <a:satOff val="-2853"/>
              <a:lumOff val="35605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157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Семейное воспитание  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28958" y="2089404"/>
        <a:ext cx="5007983" cy="417733"/>
      </dsp:txXfrm>
    </dsp:sp>
    <dsp:sp modelId="{C46A4BE9-635C-45C0-A726-831F807DCEB0}">
      <dsp:nvSpPr>
        <dsp:cNvPr id="0" name=""/>
        <dsp:cNvSpPr/>
      </dsp:nvSpPr>
      <dsp:spPr>
        <a:xfrm>
          <a:off x="667875" y="2037187"/>
          <a:ext cx="522167" cy="522167"/>
        </a:xfrm>
        <a:prstGeom prst="ellipse">
          <a:avLst/>
        </a:prstGeom>
        <a:solidFill>
          <a:srgbClr val="7030A0"/>
        </a:solidFill>
        <a:ln w="9525" cap="flat" cmpd="sng" algn="ctr">
          <a:solidFill>
            <a:srgbClr val="7030A0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585255-430C-4A41-8DB6-4993AEEA9CFE}">
      <dsp:nvSpPr>
        <dsp:cNvPr id="0" name=""/>
        <dsp:cNvSpPr/>
      </dsp:nvSpPr>
      <dsp:spPr>
        <a:xfrm>
          <a:off x="862768" y="2716372"/>
          <a:ext cx="5074173" cy="417733"/>
        </a:xfrm>
        <a:prstGeom prst="rect">
          <a:avLst/>
        </a:prstGeom>
        <a:solidFill>
          <a:srgbClr val="00B0F0"/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50000"/>
              <a:hueOff val="220449"/>
              <a:satOff val="-2853"/>
              <a:lumOff val="35605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157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Интеллектуальное воспитание, воспитание информационной культуры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2768" y="2716372"/>
        <a:ext cx="5074173" cy="417733"/>
      </dsp:txXfrm>
    </dsp:sp>
    <dsp:sp modelId="{D6D3214C-48E1-4129-840F-02F33FAE57FF}">
      <dsp:nvSpPr>
        <dsp:cNvPr id="0" name=""/>
        <dsp:cNvSpPr/>
      </dsp:nvSpPr>
      <dsp:spPr>
        <a:xfrm>
          <a:off x="601685" y="2664155"/>
          <a:ext cx="522167" cy="522167"/>
        </a:xfrm>
        <a:prstGeom prst="ellipse">
          <a:avLst/>
        </a:prstGeom>
        <a:solidFill>
          <a:schemeClr val="accent2">
            <a:lumMod val="75000"/>
          </a:schemeClr>
        </a:solidFill>
        <a:ln w="9525" cap="flat" cmpd="sng" algn="ctr">
          <a:solidFill>
            <a:schemeClr val="accent1">
              <a:shade val="50000"/>
              <a:hueOff val="220449"/>
              <a:satOff val="-2853"/>
              <a:lumOff val="35605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3609AC-F7AF-4925-A526-A749FB8F64B5}">
      <dsp:nvSpPr>
        <dsp:cNvPr id="0" name=""/>
        <dsp:cNvSpPr/>
      </dsp:nvSpPr>
      <dsp:spPr>
        <a:xfrm>
          <a:off x="531323" y="3274134"/>
          <a:ext cx="5398884" cy="417733"/>
        </a:xfrm>
        <a:prstGeom prst="rect">
          <a:avLst/>
        </a:prstGeom>
        <a:solidFill>
          <a:srgbClr val="00B0F0"/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50000"/>
              <a:hueOff val="146966"/>
              <a:satOff val="-1902"/>
              <a:lumOff val="23737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157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Трудовое, экономическое и экологическое воспитание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1323" y="3274134"/>
        <a:ext cx="5398884" cy="417733"/>
      </dsp:txXfrm>
    </dsp:sp>
    <dsp:sp modelId="{5B0B3262-D759-4E71-AD50-DCE31BC30109}">
      <dsp:nvSpPr>
        <dsp:cNvPr id="0" name=""/>
        <dsp:cNvSpPr/>
      </dsp:nvSpPr>
      <dsp:spPr>
        <a:xfrm>
          <a:off x="311915" y="3214709"/>
          <a:ext cx="522167" cy="522167"/>
        </a:xfrm>
        <a:prstGeom prst="ellipse">
          <a:avLst/>
        </a:prstGeom>
        <a:solidFill>
          <a:srgbClr val="00CC00"/>
        </a:solidFill>
        <a:ln w="9525" cap="flat" cmpd="sng" algn="ctr">
          <a:solidFill>
            <a:schemeClr val="accent1">
              <a:shade val="50000"/>
              <a:hueOff val="146966"/>
              <a:satOff val="-1902"/>
              <a:lumOff val="23737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9C0723-B888-4FF3-8993-82EFE20D5161}">
      <dsp:nvSpPr>
        <dsp:cNvPr id="0" name=""/>
        <dsp:cNvSpPr/>
      </dsp:nvSpPr>
      <dsp:spPr>
        <a:xfrm>
          <a:off x="56098" y="3856088"/>
          <a:ext cx="5840885" cy="417733"/>
        </a:xfrm>
        <a:prstGeom prst="rect">
          <a:avLst/>
        </a:prstGeom>
        <a:solidFill>
          <a:srgbClr val="00B0F0"/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50000"/>
              <a:hueOff val="73483"/>
              <a:satOff val="-951"/>
              <a:lumOff val="11868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157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Поликультурное и художественно-эстетическое воспитание</a:t>
          </a:r>
          <a:endParaRPr lang="ru-RU" sz="1600" b="1" kern="1200" dirty="0">
            <a:solidFill>
              <a:srgbClr val="00206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6098" y="3856088"/>
        <a:ext cx="5840885" cy="417733"/>
      </dsp:txXfrm>
    </dsp:sp>
    <dsp:sp modelId="{7706C9FE-60C5-431D-A708-2E5D56A29AC8}">
      <dsp:nvSpPr>
        <dsp:cNvPr id="0" name=""/>
        <dsp:cNvSpPr/>
      </dsp:nvSpPr>
      <dsp:spPr>
        <a:xfrm>
          <a:off x="26158" y="3714776"/>
          <a:ext cx="522167" cy="522167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>
              <a:shade val="50000"/>
              <a:hueOff val="73483"/>
              <a:satOff val="-951"/>
              <a:lumOff val="11868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46047-846B-4E2E-A2D1-135D9D56AA5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90F52-20A6-47C4-A0F8-9BD53D6E2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9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90F52-20A6-47C4-A0F8-9BD53D6E240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23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9D8A-1518-4252-BD53-CC7F0B7952CC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B2C2-D609-434B-A08D-027E8A466F8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9D8A-1518-4252-BD53-CC7F0B7952CC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B2C2-D609-434B-A08D-027E8A466F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9D8A-1518-4252-BD53-CC7F0B7952CC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B2C2-D609-434B-A08D-027E8A466F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9D8A-1518-4252-BD53-CC7F0B7952CC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B2C2-D609-434B-A08D-027E8A466F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9D8A-1518-4252-BD53-CC7F0B7952CC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B2C2-D609-434B-A08D-027E8A466F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9D8A-1518-4252-BD53-CC7F0B7952CC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B2C2-D609-434B-A08D-027E8A466F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9D8A-1518-4252-BD53-CC7F0B7952CC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B2C2-D609-434B-A08D-027E8A466F8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9D8A-1518-4252-BD53-CC7F0B7952CC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B2C2-D609-434B-A08D-027E8A466F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9D8A-1518-4252-BD53-CC7F0B7952CC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B2C2-D609-434B-A08D-027E8A466F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9D8A-1518-4252-BD53-CC7F0B7952CC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B2C2-D609-434B-A08D-027E8A466F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9D8A-1518-4252-BD53-CC7F0B7952CC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B2C2-D609-434B-A08D-027E8A466F8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B49D8A-1518-4252-BD53-CC7F0B7952CC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1FB2C2-D609-434B-A08D-027E8A466F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136904" cy="3168352"/>
          </a:xfrm>
        </p:spPr>
        <p:txBody>
          <a:bodyPr>
            <a:noAutofit/>
          </a:bodyPr>
          <a:lstStyle/>
          <a:p>
            <a:pPr algn="ctr"/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2020-2021 оқу жылы</a:t>
            </a:r>
            <a:b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тоқсан</a:t>
            </a:r>
            <a:b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тәрбие жұмысына сараптама</a:t>
            </a:r>
            <a:b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Анализ по воспитательной работе </a:t>
            </a:r>
            <a:endParaRPr lang="kk-KZ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 3 </a:t>
            </a:r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четверть</a:t>
            </a:r>
            <a:b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2020-2021 учебный год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Ақмола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облысы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басқармасының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Зеренді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ауданы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бөлімі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Приречное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ауылының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мектебі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коммуналдық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мекемесі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539445"/>
          </a:xfrm>
        </p:spPr>
        <p:txBody>
          <a:bodyPr/>
          <a:lstStyle/>
          <a:p>
            <a:pPr marL="0" indent="0" algn="ctr">
              <a:buNone/>
            </a:pPr>
            <a:r>
              <a:rPr lang="kk-KZ" sz="1600" dirty="0">
                <a:solidFill>
                  <a:srgbClr val="0070C0"/>
                </a:solidFill>
                <a:effectLst/>
              </a:rPr>
              <a:t>И</a:t>
            </a:r>
            <a:r>
              <a:rPr lang="ru-RU" sz="1600" dirty="0" err="1">
                <a:solidFill>
                  <a:srgbClr val="0070C0"/>
                </a:solidFill>
                <a:effectLst/>
              </a:rPr>
              <a:t>нтеллектуальное</a:t>
            </a:r>
            <a:r>
              <a:rPr lang="ru-RU" sz="1600" dirty="0">
                <a:solidFill>
                  <a:srgbClr val="0070C0"/>
                </a:solidFill>
                <a:effectLst/>
              </a:rPr>
              <a:t> воспитание</a:t>
            </a:r>
            <a:r>
              <a:rPr lang="kk-KZ" sz="1600" dirty="0">
                <a:solidFill>
                  <a:srgbClr val="0070C0"/>
                </a:solidFill>
                <a:effectLst/>
              </a:rPr>
              <a:t>, в</a:t>
            </a:r>
            <a:r>
              <a:rPr lang="ru-RU" sz="1600" dirty="0" err="1">
                <a:solidFill>
                  <a:srgbClr val="0070C0"/>
                </a:solidFill>
                <a:effectLst/>
              </a:rPr>
              <a:t>оспитание</a:t>
            </a:r>
            <a:r>
              <a:rPr lang="ru-RU" sz="1600" dirty="0">
                <a:solidFill>
                  <a:srgbClr val="0070C0"/>
                </a:solidFill>
                <a:effectLst/>
              </a:rPr>
              <a:t> информационной 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Айгуль\Desktop\ото 3 четверть\WhatsApp Image 2021-03-28 at 15.14.16 (6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84" y="719625"/>
            <a:ext cx="1578402" cy="197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йгуль\Desktop\ото 3 четверть\WhatsApp Image 2021-03-28 at 15.14.16 (7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238" y="719625"/>
            <a:ext cx="1577841" cy="197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йгуль\Desktop\ото 3 четверть\WhatsApp Image 2021-03-28 at 15.58.42 (5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34" y="692696"/>
            <a:ext cx="2479204" cy="247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Айгуль\Desktop\ото 3 четверть\WhatsApp Image 2021-03-28 at 15.58.42 (6)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5" b="26003"/>
          <a:stretch/>
        </p:blipFill>
        <p:spPr bwMode="auto">
          <a:xfrm>
            <a:off x="214260" y="3272200"/>
            <a:ext cx="1873826" cy="224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Айгуль\Desktop\ото 3 четверть\WhatsApp Image 2021-03-28 at 10.43.59 (3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852" y="3317325"/>
            <a:ext cx="2298777" cy="157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Айгуль\Desktop\ото 3 четверть\WhatsApp Image 2021-03-28 at 10.44.00 (1)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34" y="3319316"/>
            <a:ext cx="2200875" cy="159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Айгуль\Desktop\ото 3 четверть\WhatsApp Image 2021-03-28 at 10.44.00 (2)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851" y="5130809"/>
            <a:ext cx="2298777" cy="155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0539" y="1455244"/>
            <a:ext cx="13869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0070C0"/>
                </a:solidFill>
              </a:rPr>
              <a:t>Акция </a:t>
            </a:r>
          </a:p>
          <a:p>
            <a:pPr algn="ctr"/>
            <a:r>
              <a:rPr lang="kk-KZ" sz="1400" b="1" dirty="0" smtClean="0">
                <a:solidFill>
                  <a:srgbClr val="0070C0"/>
                </a:solidFill>
              </a:rPr>
              <a:t>«Безопасный </a:t>
            </a:r>
          </a:p>
          <a:p>
            <a:pPr algn="ctr"/>
            <a:r>
              <a:rPr lang="kk-KZ" sz="1400" b="1" dirty="0" smtClean="0">
                <a:solidFill>
                  <a:srgbClr val="0070C0"/>
                </a:solidFill>
              </a:rPr>
              <a:t>школьный </a:t>
            </a:r>
          </a:p>
          <a:p>
            <a:pPr algn="ctr"/>
            <a:r>
              <a:rPr lang="kk-KZ" sz="1400" b="1" dirty="0" smtClean="0">
                <a:solidFill>
                  <a:srgbClr val="0070C0"/>
                </a:solidFill>
              </a:rPr>
              <a:t>автобус»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6634" y="5513625"/>
            <a:ext cx="3509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solidFill>
                  <a:srgbClr val="0070C0"/>
                </a:solidFill>
              </a:rPr>
              <a:t>Выставка рисунков против коррупции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545" y="5586157"/>
            <a:ext cx="1568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0070C0"/>
                </a:solidFill>
              </a:rPr>
              <a:t>Классные часы </a:t>
            </a:r>
          </a:p>
          <a:p>
            <a:pPr algn="ctr"/>
            <a:r>
              <a:rPr lang="kk-KZ" sz="1400" b="1" dirty="0" smtClean="0">
                <a:solidFill>
                  <a:srgbClr val="0070C0"/>
                </a:solidFill>
              </a:rPr>
              <a:t>по ПДД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545" y="2834683"/>
            <a:ext cx="3478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solidFill>
                  <a:srgbClr val="0070C0"/>
                </a:solidFill>
              </a:rPr>
              <a:t>Безопасность в школе,дома,на улице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6064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Поликультурное и художественно-эстетическое </a:t>
            </a:r>
            <a:r>
              <a:rPr lang="ru-RU" b="1" dirty="0" err="1">
                <a:solidFill>
                  <a:srgbClr val="0070C0"/>
                </a:solidFill>
              </a:rPr>
              <a:t>воспитани</a:t>
            </a:r>
            <a:r>
              <a:rPr lang="kk-KZ" b="1" dirty="0">
                <a:solidFill>
                  <a:srgbClr val="0070C0"/>
                </a:solidFill>
              </a:rPr>
              <a:t>е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Айгуль\Desktop\ото 3 четверть\WhatsApp Image 2021-03-28 at 10.44.00 (9)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8" b="27378"/>
          <a:stretch/>
        </p:blipFill>
        <p:spPr bwMode="auto">
          <a:xfrm>
            <a:off x="789691" y="980728"/>
            <a:ext cx="2067694" cy="234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йгуль\Desktop\ото 3 четверть\WhatsApp Image 2021-03-28 at 10.44.00 (10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4" b="23638"/>
          <a:stretch/>
        </p:blipFill>
        <p:spPr bwMode="auto">
          <a:xfrm>
            <a:off x="3598732" y="946138"/>
            <a:ext cx="1728192" cy="241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14917" y="3525337"/>
            <a:ext cx="2295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solidFill>
                  <a:srgbClr val="0070C0"/>
                </a:solidFill>
              </a:rPr>
              <a:t>Час добропорядочности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9220" name="Picture 4" descr="C:\Users\Айгуль\Desktop\ото 3 четверть\WhatsApp Image 2021-03-28 at 10.45.34 (3)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3"/>
          <a:stretch/>
        </p:blipFill>
        <p:spPr bwMode="auto">
          <a:xfrm>
            <a:off x="5326924" y="3995496"/>
            <a:ext cx="1907704" cy="186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Айгуль\Desktop\ото 3 четверть\WhatsApp Image 2021-03-28 at 10.45.34 (4)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24"/>
          <a:stretch/>
        </p:blipFill>
        <p:spPr bwMode="auto">
          <a:xfrm>
            <a:off x="1331640" y="3995496"/>
            <a:ext cx="3712371" cy="186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Айгуль\Desktop\ото 3 четверть\WhatsApp Image 2021-03-28 at 10.44.00 (11)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6" b="27364"/>
          <a:stretch/>
        </p:blipFill>
        <p:spPr bwMode="auto">
          <a:xfrm>
            <a:off x="5868144" y="1029269"/>
            <a:ext cx="2140844" cy="224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88808" y="6021287"/>
            <a:ext cx="4750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Беседа </a:t>
            </a:r>
            <a:r>
              <a:rPr lang="ru-RU" sz="1400" b="1" dirty="0">
                <a:solidFill>
                  <a:srgbClr val="0070C0"/>
                </a:solidFill>
              </a:rPr>
              <a:t>с учащимися по профилактике экстремизма</a:t>
            </a:r>
          </a:p>
        </p:txBody>
      </p:sp>
    </p:spTree>
    <p:extLst>
      <p:ext uri="{BB962C8B-B14F-4D97-AF65-F5344CB8AC3E}">
        <p14:creationId xmlns:p14="http://schemas.microsoft.com/office/powerpoint/2010/main" val="40533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12511" cy="50405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0070C0"/>
                </a:solidFill>
                <a:effectLst/>
              </a:rPr>
              <a:t>Трудовое, экономическое и экологическое воспитание</a:t>
            </a:r>
            <a:br>
              <a:rPr lang="ru-RU" sz="1800" dirty="0">
                <a:solidFill>
                  <a:srgbClr val="0070C0"/>
                </a:solidFill>
                <a:effectLst/>
              </a:rPr>
            </a:b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Users\Айгуль\Desktop\ото 3 четверть\WhatsApp Image 2021-03-28 at 10.44.00 (12)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 b="35566"/>
          <a:stretch/>
        </p:blipFill>
        <p:spPr bwMode="auto">
          <a:xfrm>
            <a:off x="2123728" y="852628"/>
            <a:ext cx="1891340" cy="205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йгуль\Desktop\ото 3 четверть\WhatsApp Image 2021-03-28 at 10.44.00 (13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 b="22054"/>
          <a:stretch/>
        </p:blipFill>
        <p:spPr bwMode="auto">
          <a:xfrm>
            <a:off x="4932020" y="878382"/>
            <a:ext cx="1728229" cy="199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Айгуль\Desktop\ото 3 четверть\WhatsApp Image 2021-03-28 at 10.45.33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43" y="3404563"/>
            <a:ext cx="2119164" cy="211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Айгуль\Desktop\ото 3 четверть\WhatsApp Image 2021-03-28 at 10.45.33 (3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03" y="3399271"/>
            <a:ext cx="2121874" cy="212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Айгуль\Desktop\ото 3 четверть\WhatsApp Image 2021-03-28 at 10.45.33 (7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04563"/>
            <a:ext cx="2211710" cy="22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1952" y="2907657"/>
            <a:ext cx="4573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плакатов «Окружающая природа и человек»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7484" y="5764614"/>
            <a:ext cx="3198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«Добрые дела»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36004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solidFill>
                  <a:srgbClr val="0070C0"/>
                </a:solidFill>
                <a:effectLst/>
              </a:rPr>
              <a:t>Семейное воспитание</a:t>
            </a:r>
            <a:br>
              <a:rPr lang="ru-RU" sz="1800" dirty="0">
                <a:solidFill>
                  <a:srgbClr val="0070C0"/>
                </a:solidFill>
                <a:effectLst/>
              </a:rPr>
            </a:b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12290" name="Picture 2" descr="C:\Users\Айгуль\Desktop\ото 3 четверть\WhatsApp Image 2021-03-28 at 10.45.34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7692" y="4677963"/>
            <a:ext cx="2084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Родительские собрание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Айгуль\Desktop\ото 3 четверть\WhatsApp Image 2021-03-28 at 18.08.23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t="13207" r="14960" b="6536"/>
          <a:stretch/>
        </p:blipFill>
        <p:spPr bwMode="auto">
          <a:xfrm>
            <a:off x="4184001" y="1200800"/>
            <a:ext cx="4493643" cy="338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88742" y="4684173"/>
            <a:ext cx="2084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Родительские собрание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830144" cy="624737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Профилактика правонарушении среди несовершеннолетних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Users\Айгуль\Desktop\ото 3 четверть\WhatsApp Image 2021-03-28 at 10.45.3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02" y="1196751"/>
            <a:ext cx="3488673" cy="348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йгуль\Desktop\IMG_20210316_154940_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3684240" cy="368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4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496944" cy="4929728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b="1" dirty="0">
                <a:solidFill>
                  <a:srgbClr val="002060"/>
                </a:solidFill>
              </a:rPr>
              <a:t>Проблемы:</a:t>
            </a:r>
          </a:p>
          <a:p>
            <a:pPr marL="45720" lv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1.Низкий </a:t>
            </a:r>
            <a:r>
              <a:rPr lang="ru-RU" dirty="0">
                <a:solidFill>
                  <a:srgbClr val="002060"/>
                </a:solidFill>
              </a:rPr>
              <a:t>уровень активности  в  участии,  проведении  внеклассных мероприятий  учащихся старших классов. </a:t>
            </a:r>
          </a:p>
          <a:p>
            <a:pPr marL="45720" lv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2.Низкий </a:t>
            </a:r>
            <a:r>
              <a:rPr lang="ru-RU" dirty="0">
                <a:solidFill>
                  <a:srgbClr val="002060"/>
                </a:solidFill>
              </a:rPr>
              <a:t>уровень развития  самоуправления в школе.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b="1" dirty="0">
                <a:solidFill>
                  <a:srgbClr val="002060"/>
                </a:solidFill>
              </a:rPr>
              <a:t>Задачи на </a:t>
            </a:r>
            <a:r>
              <a:rPr lang="ru-RU" b="1" dirty="0" smtClean="0">
                <a:solidFill>
                  <a:srgbClr val="002060"/>
                </a:solidFill>
              </a:rPr>
              <a:t>4 четверть 2020-2021 учебного </a:t>
            </a:r>
            <a:r>
              <a:rPr lang="ru-RU" b="1" dirty="0">
                <a:solidFill>
                  <a:srgbClr val="002060"/>
                </a:solidFill>
              </a:rPr>
              <a:t>года: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1.Усилить </a:t>
            </a:r>
            <a:r>
              <a:rPr lang="ru-RU" dirty="0">
                <a:solidFill>
                  <a:srgbClr val="002060"/>
                </a:solidFill>
              </a:rPr>
              <a:t>работу  по </a:t>
            </a:r>
            <a:r>
              <a:rPr lang="ru-RU" dirty="0" smtClean="0">
                <a:solidFill>
                  <a:srgbClr val="002060"/>
                </a:solidFill>
              </a:rPr>
              <a:t>воспитанию </a:t>
            </a:r>
            <a:r>
              <a:rPr lang="ru-RU" dirty="0">
                <a:solidFill>
                  <a:srgbClr val="002060"/>
                </a:solidFill>
              </a:rPr>
              <a:t>нравственно-духовных качеств личности учащихся, способствовать  дальнейшему развитию  школьного самоуправления,  использовать и развивать воспитательный потенциал  семьи.</a:t>
            </a:r>
          </a:p>
          <a:p>
            <a:pPr marL="4572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2.Совершенствовать  </a:t>
            </a:r>
            <a:r>
              <a:rPr lang="ru-RU" dirty="0">
                <a:solidFill>
                  <a:srgbClr val="002060"/>
                </a:solidFill>
              </a:rPr>
              <a:t>работу по  повышению  психолого-педагогической компетентности  родителей, формированию путей  активизации  родителей в жизни школы с участием Попечительского совета и родительских комитетов.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1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kk-KZ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Назарларынызға </a:t>
            </a:r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рахмет!</a:t>
            </a:r>
          </a:p>
          <a:p>
            <a:pPr algn="ctr">
              <a:buNone/>
            </a:pPr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kk-KZ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71801" y="332656"/>
            <a:ext cx="6109295" cy="3186688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2400" b="1" u="sng" dirty="0">
                <a:solidFill>
                  <a:srgbClr val="002060"/>
                </a:solidFill>
              </a:rPr>
              <a:t>Тема воспитательной работы </a:t>
            </a:r>
            <a:r>
              <a:rPr lang="ru-RU" sz="2400" b="1" u="sng" dirty="0" smtClean="0">
                <a:solidFill>
                  <a:srgbClr val="002060"/>
                </a:solidFill>
              </a:rPr>
              <a:t>школы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образа выпускника в условиях нового общества – «гражданина, патриота Республики Казахстан» через внедрение проектов «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в воспитательный процесс в условиях формирующейся новой образовательной среды.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Описание: https://kaz.tengrinews.kz/userdata/news_kk/2017/news_282949/photo_404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71" y="404664"/>
            <a:ext cx="2592288" cy="150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0636" y="3103602"/>
            <a:ext cx="79997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Вовлечение каждого обучающегося школы в воспитательный процесс.</a:t>
            </a:r>
          </a:p>
          <a:p>
            <a:pPr fontAlgn="base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 обучающихся самостоятельности, ответственности, инициативы, творчества.</a:t>
            </a:r>
          </a:p>
          <a:p>
            <a:pPr fontAlgn="base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физически здоровой личности.</a:t>
            </a:r>
          </a:p>
          <a:p>
            <a:pPr fontAlgn="base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ситуации «успеха» для каждого обучающегося.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2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640960" cy="7920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Приоритетные направления 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воспитательной работы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2" name="Объек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661352"/>
              </p:ext>
            </p:extLst>
          </p:nvPr>
        </p:nvGraphicFramePr>
        <p:xfrm>
          <a:off x="1548834" y="1306996"/>
          <a:ext cx="6043584" cy="4596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Овал 12"/>
          <p:cNvSpPr/>
          <p:nvPr/>
        </p:nvSpPr>
        <p:spPr>
          <a:xfrm>
            <a:off x="1331640" y="5506289"/>
            <a:ext cx="500034" cy="513739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>
              <a:shade val="50000"/>
              <a:hueOff val="103268"/>
              <a:satOff val="-2160"/>
              <a:lumOff val="12018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Группа 13"/>
          <p:cNvGrpSpPr/>
          <p:nvPr/>
        </p:nvGrpSpPr>
        <p:grpSpPr>
          <a:xfrm>
            <a:off x="1846776" y="5730456"/>
            <a:ext cx="5669100" cy="428628"/>
            <a:chOff x="535127" y="5241196"/>
            <a:chExt cx="5955936" cy="58242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35127" y="5241196"/>
              <a:ext cx="5955936" cy="582423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shade val="50000"/>
                <a:hueOff val="103268"/>
                <a:satOff val="-2160"/>
                <a:lumOff val="1201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535127" y="5241197"/>
              <a:ext cx="4721169" cy="428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2299" tIns="50800" rIns="50800" bIns="5080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Физическое воспитание и ЗОЖ</a:t>
              </a:r>
              <a:endParaRPr lang="ru-RU" sz="16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9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750" y="332656"/>
            <a:ext cx="7210772" cy="510358"/>
          </a:xfrm>
        </p:spPr>
        <p:txBody>
          <a:bodyPr/>
          <a:lstStyle/>
          <a:p>
            <a:pPr marL="0" indent="0" algn="ctr">
              <a:buNone/>
            </a:pPr>
            <a:r>
              <a:rPr lang="kk-KZ" sz="1600" dirty="0">
                <a:solidFill>
                  <a:srgbClr val="0070C0"/>
                </a:solidFill>
                <a:effectLst/>
              </a:rPr>
              <a:t>В</a:t>
            </a:r>
            <a:r>
              <a:rPr lang="ru-RU" sz="1600" dirty="0" err="1">
                <a:solidFill>
                  <a:srgbClr val="0070C0"/>
                </a:solidFill>
                <a:effectLst/>
              </a:rPr>
              <a:t>оспитание</a:t>
            </a:r>
            <a:r>
              <a:rPr lang="ru-RU" sz="1600" dirty="0">
                <a:solidFill>
                  <a:srgbClr val="0070C0"/>
                </a:solidFill>
                <a:effectLst/>
              </a:rPr>
              <a:t> казахстанского патриотизма и гражданственности,</a:t>
            </a:r>
            <a:r>
              <a:rPr lang="kk-KZ" sz="1600" dirty="0">
                <a:solidFill>
                  <a:srgbClr val="0070C0"/>
                </a:solidFill>
                <a:effectLst/>
              </a:rPr>
              <a:t> п</a:t>
            </a:r>
            <a:r>
              <a:rPr lang="ru-RU" sz="1600" dirty="0" err="1" smtClean="0">
                <a:solidFill>
                  <a:srgbClr val="0070C0"/>
                </a:solidFill>
                <a:effectLst/>
              </a:rPr>
              <a:t>равовое</a:t>
            </a:r>
            <a:r>
              <a:rPr lang="ru-RU" sz="1600" dirty="0" smtClean="0">
                <a:solidFill>
                  <a:srgbClr val="0070C0"/>
                </a:solidFill>
                <a:effectLst/>
              </a:rPr>
              <a:t> воспитание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Айгуль\Desktop\ото 3 четверть\WhatsApp Image 2021-03-28 at 10.43.59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16792"/>
            <a:ext cx="2242220" cy="22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йгуль\Desktop\ото 3 четверть\WhatsApp Image 2021-03-28 at 10.44.00 (6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414" y="3734180"/>
            <a:ext cx="2407445" cy="24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йгуль\Desktop\ото 3 четверть\WhatsApp Image 2021-03-28 at 10.45.34 (7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34180"/>
            <a:ext cx="2495600" cy="24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йгуль\Desktop\ото 3 четверть\WhatsApp Image 2021-03-28 at 10.45.34 (12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81" y="1093321"/>
            <a:ext cx="2205505" cy="220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йгуль\Desktop\ото 3 четверть\WhatsApp Image 2021-03-28 at 10.45.34 (16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46" y="1100605"/>
            <a:ext cx="1818724" cy="227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https://apf.mail.ru/cgi-bin/readmsg?id=16142586981173821364;0;3&amp;exif=1&amp;full=1&amp;x-email=aygul.ramazanova%40inbox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C:\Users\Айгуль\Desktop\ото 3 четверть\IMG_20210216_120136_59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9" y="1066578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3355898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«Души, опалённые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Афганом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74882" y="337307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Классный час «</a:t>
            </a:r>
            <a:r>
              <a:rPr lang="kk-KZ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Бәр Отан, </a:t>
            </a:r>
            <a:r>
              <a:rPr lang="kk-KZ" sz="1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бір отбасы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6451" y="6301369"/>
            <a:ext cx="3516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Оказание первой </a:t>
            </a:r>
          </a:p>
          <a:p>
            <a:pPr algn="ctr"/>
            <a:r>
              <a:rPr lang="kk-KZ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медицинской помощи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3328" y="6229780"/>
            <a:ext cx="3516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Вручение удостоверения </a:t>
            </a:r>
          </a:p>
          <a:p>
            <a:pPr algn="ctr"/>
            <a:r>
              <a:rPr lang="kk-KZ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призывника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1195" y="6204769"/>
            <a:ext cx="2644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 истории </a:t>
            </a:r>
          </a:p>
        </p:txBody>
      </p:sp>
    </p:spTree>
    <p:extLst>
      <p:ext uri="{BB962C8B-B14F-4D97-AF65-F5344CB8AC3E}">
        <p14:creationId xmlns:p14="http://schemas.microsoft.com/office/powerpoint/2010/main" val="12111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39"/>
            <a:ext cx="6512511" cy="666593"/>
          </a:xfrm>
        </p:spPr>
        <p:txBody>
          <a:bodyPr/>
          <a:lstStyle/>
          <a:p>
            <a:pPr marL="0" indent="0" algn="ctr">
              <a:buNone/>
            </a:pPr>
            <a:r>
              <a:rPr lang="kk-KZ" sz="1600" dirty="0">
                <a:solidFill>
                  <a:srgbClr val="0070C0"/>
                </a:solidFill>
                <a:effectLst/>
              </a:rPr>
              <a:t>Духовно-нравственное </a:t>
            </a:r>
            <a:r>
              <a:rPr lang="ru-RU" sz="1600" dirty="0" smtClean="0">
                <a:solidFill>
                  <a:srgbClr val="0070C0"/>
                </a:solidFill>
                <a:effectLst/>
              </a:rPr>
              <a:t>воспитание</a:t>
            </a:r>
            <a:r>
              <a:rPr lang="kk-KZ" sz="1600" dirty="0">
                <a:effectLst/>
              </a:rPr>
              <a:t> </a:t>
            </a:r>
            <a:r>
              <a:rPr lang="kk-KZ" sz="1600" dirty="0" smtClean="0">
                <a:solidFill>
                  <a:srgbClr val="0070C0"/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kk-KZ" sz="1600" dirty="0" smtClean="0">
                <a:solidFill>
                  <a:srgbClr val="0070C0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effectLst/>
              </a:rPr>
              <a:t>Поликультурное и художественно-эстетическое </a:t>
            </a:r>
            <a:r>
              <a:rPr lang="ru-RU" sz="1600" dirty="0" err="1">
                <a:solidFill>
                  <a:srgbClr val="0070C0"/>
                </a:solidFill>
                <a:effectLst/>
              </a:rPr>
              <a:t>воспитани</a:t>
            </a:r>
            <a:r>
              <a:rPr lang="kk-KZ" sz="1600" dirty="0">
                <a:solidFill>
                  <a:srgbClr val="0070C0"/>
                </a:solidFill>
                <a:effectLst/>
              </a:rPr>
              <a:t>е</a:t>
            </a:r>
            <a:r>
              <a:rPr lang="kk-KZ" sz="1600" dirty="0" smtClean="0">
                <a:solidFill>
                  <a:srgbClr val="0070C0"/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kk-KZ" sz="1600" dirty="0" smtClean="0">
                <a:solidFill>
                  <a:srgbClr val="0070C0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effectLst/>
                <a:latin typeface="+mn-lt"/>
              </a:rPr>
              <a:t/>
            </a:r>
            <a:br>
              <a:rPr lang="ru-RU" dirty="0">
                <a:solidFill>
                  <a:srgbClr val="0070C0"/>
                </a:solidFill>
                <a:effectLst/>
                <a:latin typeface="+mn-lt"/>
              </a:rPr>
            </a:br>
            <a:endParaRPr lang="ru-RU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4" name="Picture 2" descr="C:\Users\Айгуль\Desktop\ото 3 четверть\WhatsApp Image 2021-03-28 at 10.44.00 (21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1" b="28534"/>
          <a:stretch/>
        </p:blipFill>
        <p:spPr bwMode="auto">
          <a:xfrm>
            <a:off x="429537" y="886520"/>
            <a:ext cx="1262143" cy="138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йгуль\Desktop\ото 3 четверть\WhatsApp Image 2021-03-28 at 10.45.33 (4)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8" b="32619"/>
          <a:stretch/>
        </p:blipFill>
        <p:spPr bwMode="auto">
          <a:xfrm>
            <a:off x="107674" y="2912292"/>
            <a:ext cx="1129235" cy="13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йгуль\Desktop\ото 3 четверть\WhatsApp Image 2021-03-28 at 10.45.33 (5)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5" b="41751"/>
          <a:stretch/>
        </p:blipFill>
        <p:spPr bwMode="auto">
          <a:xfrm>
            <a:off x="1438644" y="2950866"/>
            <a:ext cx="1376213" cy="13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йгуль\Desktop\ото 3 четверть\WhatsApp Image 2021-03-28 at 10.45.33 (6)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0" b="33028"/>
          <a:stretch/>
        </p:blipFill>
        <p:spPr bwMode="auto">
          <a:xfrm>
            <a:off x="3067893" y="2902349"/>
            <a:ext cx="1116545" cy="13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йгуль\Desktop\ото 3 четверть\WhatsApp Image 2021-03-28 at 10.45.33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6" b="35615"/>
          <a:stretch/>
        </p:blipFill>
        <p:spPr bwMode="auto">
          <a:xfrm>
            <a:off x="3067893" y="919411"/>
            <a:ext cx="1175318" cy="135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йгуль\Desktop\ото 3 четверть\WhatsApp Image 2021-03-28 at 10.44.00 (4)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99" y="876438"/>
            <a:ext cx="1344184" cy="134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Айгуль\Desktop\ото 3 четверть\WhatsApp Image 2021-03-28 at 10.44.00 (5)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55233"/>
            <a:ext cx="1353704" cy="135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Айгуль\Desktop\ото 3 четверть\WhatsApp Image 2021-03-28 at 10.44.00 (7).jpe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1" b="48295"/>
          <a:stretch/>
        </p:blipFill>
        <p:spPr bwMode="auto">
          <a:xfrm>
            <a:off x="4625620" y="2821243"/>
            <a:ext cx="1703938" cy="162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Айгуль\Desktop\ото 3 четверть\WhatsApp Image 2021-03-28 at 10.44.00 (8).jpe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" b="36355"/>
          <a:stretch/>
        </p:blipFill>
        <p:spPr bwMode="auto">
          <a:xfrm>
            <a:off x="6765441" y="2790392"/>
            <a:ext cx="1289883" cy="166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Айгуль\Desktop\ото 3 четверть\WhatsApp Image 2021-03-28 at 10.44.00 (14).jpe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2" b="39512"/>
          <a:stretch/>
        </p:blipFill>
        <p:spPr bwMode="auto">
          <a:xfrm>
            <a:off x="37751" y="4658471"/>
            <a:ext cx="1556842" cy="158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Айгуль\Desktop\ото 3 четверть\WhatsApp Image 2021-03-28 at 10.44.00 (18).jpe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5" b="28412"/>
          <a:stretch/>
        </p:blipFill>
        <p:spPr bwMode="auto">
          <a:xfrm>
            <a:off x="1664554" y="4689486"/>
            <a:ext cx="1255334" cy="161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blob:https://web.whatsapp.com/6491260b-a2c6-4087-ae7f-d2412aea7f4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6" descr="blob:https://web.whatsapp.com/6491260b-a2c6-4087-ae7f-d2412aea7f4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9" name="Picture 17" descr="C:\Users\Айгуль\Desktop\ото 3 четверть\WhatsApp Image 2021-03-28 at 15.14.16.jpe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1" b="47172"/>
          <a:stretch/>
        </p:blipFill>
        <p:spPr bwMode="auto">
          <a:xfrm>
            <a:off x="4730776" y="4826718"/>
            <a:ext cx="1958600" cy="131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Users\Айгуль\Desktop\ото 3 четверть\WhatsApp Image 2021-03-28 at 15.14.16 (1)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383" y="855233"/>
            <a:ext cx="1134305" cy="141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C:\Users\Айгуль\Desktop\ото 3 четверть\WhatsApp Image 2021-03-28 at 15.14.16 (4).jpe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138" y="4848810"/>
            <a:ext cx="1550482" cy="155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C:\Users\Айгуль\Desktop\ото 3 четверть\WhatsApp Image 2021-03-28 at 10.44.00 (20).jpe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0" b="31008"/>
          <a:stretch/>
        </p:blipFill>
        <p:spPr bwMode="auto">
          <a:xfrm>
            <a:off x="1722035" y="919411"/>
            <a:ext cx="1279470" cy="135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8146" y="2399834"/>
            <a:ext cx="3323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err="1">
                <a:solidFill>
                  <a:srgbClr val="0070C0"/>
                </a:solidFill>
              </a:rPr>
              <a:t>Флешмоб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</a:rPr>
              <a:t>«Мен </a:t>
            </a:r>
            <a:r>
              <a:rPr lang="ru-RU" sz="1400" b="1" dirty="0" err="1">
                <a:solidFill>
                  <a:srgbClr val="0070C0"/>
                </a:solidFill>
              </a:rPr>
              <a:t>алғыс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 err="1">
                <a:solidFill>
                  <a:srgbClr val="0070C0"/>
                </a:solidFill>
              </a:rPr>
              <a:t>айтамын</a:t>
            </a:r>
            <a:r>
              <a:rPr lang="ru-RU" sz="1400" b="1" dirty="0">
                <a:solidFill>
                  <a:srgbClr val="0070C0"/>
                </a:solidFill>
              </a:rPr>
              <a:t>!...»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1343" y="4546078"/>
            <a:ext cx="4963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solidFill>
                  <a:srgbClr val="0070C0"/>
                </a:solidFill>
              </a:rPr>
              <a:t>Фестиваль творчества «Мейірімді жүрек-жылы тілек»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3093" name="Picture 21" descr="C:\Users\Айгуль\Desktop\ото 3 четверть\WhatsApp Image 2021-03-28 at 10.44.00 (3).jpe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6" b="56403"/>
          <a:stretch/>
        </p:blipFill>
        <p:spPr bwMode="auto">
          <a:xfrm>
            <a:off x="6902056" y="4853855"/>
            <a:ext cx="1972669" cy="128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625620" y="2380630"/>
            <a:ext cx="3700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solidFill>
                  <a:srgbClr val="0070C0"/>
                </a:solidFill>
              </a:rPr>
              <a:t>Выставка рисунков «Мама,милая мама»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59873" y="6245403"/>
            <a:ext cx="3211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solidFill>
                  <a:srgbClr val="0070C0"/>
                </a:solidFill>
              </a:rPr>
              <a:t>Поздравление учащихся с 8 марта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51309" y="6431905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solidFill>
                  <a:srgbClr val="0070C0"/>
                </a:solidFill>
              </a:rPr>
              <a:t>Алтын қазына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0726" y="4390681"/>
            <a:ext cx="3706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solidFill>
                  <a:srgbClr val="0070C0"/>
                </a:solidFill>
              </a:rPr>
              <a:t>Конкурс рисунков к Дню благодарности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4458" y="6324183"/>
            <a:ext cx="33922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1300" b="1" dirty="0" smtClean="0">
                <a:solidFill>
                  <a:srgbClr val="0070C0"/>
                </a:solidFill>
              </a:rPr>
              <a:t>Литературный марафон </a:t>
            </a:r>
          </a:p>
          <a:p>
            <a:pPr algn="ctr"/>
            <a:r>
              <a:rPr lang="kk-KZ" sz="1300" b="1" dirty="0" smtClean="0">
                <a:solidFill>
                  <a:srgbClr val="0070C0"/>
                </a:solidFill>
              </a:rPr>
              <a:t>«Татулықтың тұтқасы-бірліктің бесігі »</a:t>
            </a:r>
            <a:endParaRPr lang="ru-RU" sz="13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йгуль\Desktop\ото 3 четверть\WhatsApp Image 2021-03-28 at 15.58.42 (8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0" b="46922"/>
          <a:stretch/>
        </p:blipFill>
        <p:spPr bwMode="auto">
          <a:xfrm>
            <a:off x="900701" y="857770"/>
            <a:ext cx="263433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йгуль\Desktop\ото 3 четверть\WhatsApp Image 2021-03-28 at 15.58.4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01" y="3645023"/>
            <a:ext cx="1938857" cy="242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йгуль\Desktop\ото 3 четверть\WhatsApp Image 2021-03-28 at 15.58.42 (2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860" y="3600269"/>
            <a:ext cx="2423571" cy="242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йгуль\Desktop\ото 3 четверть\WhatsApp Image 2021-03-28 at 15.58.42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69241"/>
            <a:ext cx="1828112" cy="228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5122" y="181077"/>
            <a:ext cx="662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0070C0"/>
                </a:solidFill>
              </a:rPr>
              <a:t>Неделя «Самопознание</a:t>
            </a:r>
            <a:r>
              <a:rPr lang="ru-RU" b="1" dirty="0" smtClean="0">
                <a:solidFill>
                  <a:srgbClr val="0070C0"/>
                </a:solidFill>
              </a:rPr>
              <a:t>:Педагогика Любви и творчества»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102" name="Picture 6" descr="C:\Users\Айгуль\Desktop\ото 3 четверть\WhatsApp Image 2021-03-28 at 10.44.00 (17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57770"/>
            <a:ext cx="1812297" cy="199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Айгуль\Desktop\ото 3 четверть\WhatsApp Image 2021-03-28 at 10.44.00 (15)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73" y="857770"/>
            <a:ext cx="2076538" cy="20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5163" y="3032573"/>
            <a:ext cx="2267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Книжная выставка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1142" y="2995758"/>
            <a:ext cx="2897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Фотовыставка  «Тепло сердца»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9269" y="6267929"/>
            <a:ext cx="2897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Акция «Добрые 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лодошки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4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k-KZ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Ұлттық тәрбие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йгуль\Desktop\ото 3 четверть\IMG_20210316_145628_579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йгуль\Desktop\ото 3 четверть\IMG_20210316_145628_6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йгуль\Desktop\ото 3 четверть\IMG-20210317-WA0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92696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йгуль\Desktop\ото 3 четверть\IMG-20210317-WA00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39051"/>
            <a:ext cx="2526703" cy="168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Айгуль\Desktop\ото 3 четверть\IMG-20210317-WA00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4" y="2948576"/>
            <a:ext cx="2599208" cy="32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Айгуль\Desktop\ото 3 четверть\IMG-20210317-WA006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421" y="2828192"/>
            <a:ext cx="2643577" cy="34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Айгуль\Desktop\ото 3 четверть\IMG-20210317-WA006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09" y="3065191"/>
            <a:ext cx="3038128" cy="22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709" y="2520415"/>
            <a:ext cx="2980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Жет ата - қазақ халқының дәстұрі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9518" y="2520415"/>
            <a:ext cx="2426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Менің Отанымның тарихы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6179" y="6315575"/>
            <a:ext cx="3186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Наурыз мейрамы туралы не білеміз?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04942" y="5517232"/>
            <a:ext cx="2316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Акция «Баырсақ </a:t>
            </a:r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PARTY</a:t>
            </a:r>
            <a:r>
              <a:rPr lang="kk-KZ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йгуль\Desktop\ото 3 четверть\WhatsApp Image 2021-03-28 at 16.26.0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9" b="31680"/>
          <a:stretch/>
        </p:blipFill>
        <p:spPr bwMode="auto">
          <a:xfrm>
            <a:off x="2739873" y="1122414"/>
            <a:ext cx="3162704" cy="217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йгуль\Desktop\ото 3 четверть\WhatsApp Image 2021-03-28 at 16.26.05 (4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3" b="21483"/>
          <a:stretch/>
        </p:blipFill>
        <p:spPr bwMode="auto">
          <a:xfrm>
            <a:off x="6327223" y="971622"/>
            <a:ext cx="2119956" cy="244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йгуль\Desktop\ото 3 четверть\WhatsApp Image 2021-03-28 at 16.26.05 (3)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2" b="35796"/>
          <a:stretch/>
        </p:blipFill>
        <p:spPr bwMode="auto">
          <a:xfrm>
            <a:off x="5364088" y="3681028"/>
            <a:ext cx="2580425" cy="244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йгуль\Desktop\ото 3 четверть\WhatsApp Image 2021-03-28 at 16.26.05 (2)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1" b="42176"/>
          <a:stretch/>
        </p:blipFill>
        <p:spPr bwMode="auto">
          <a:xfrm>
            <a:off x="395536" y="3681028"/>
            <a:ext cx="3925689" cy="222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Айгуль\Desktop\ото 3 четверть\WhatsApp Image 2021-03-28 at 16.26.05 (1)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4" b="23244"/>
          <a:stretch/>
        </p:blipFill>
        <p:spPr bwMode="auto">
          <a:xfrm>
            <a:off x="412850" y="1094619"/>
            <a:ext cx="194553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58380" y="332656"/>
            <a:ext cx="315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 –дәстүр – алтын қазына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31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>
                <a:solidFill>
                  <a:srgbClr val="0070C0"/>
                </a:solidFill>
                <a:effectLst/>
              </a:rPr>
              <a:t>Физическое воспитание, здоровый образ жизни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Айгуль\Desktop\ото 3 четверть\WhatsApp Image 2021-03-28 at 16.26.05 (6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1" y="764704"/>
            <a:ext cx="2119164" cy="211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Айгуль\Desktop\ото 3 четверть\WhatsApp Image 2021-03-28 at 16.26.30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3" b="34849"/>
          <a:stretch/>
        </p:blipFill>
        <p:spPr bwMode="auto">
          <a:xfrm>
            <a:off x="2843808" y="791527"/>
            <a:ext cx="2806646" cy="211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Айгуль\Desktop\ото 3 четверть\WhatsApp Image 2021-03-28 at 16.26.05 (5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472" y="730424"/>
            <a:ext cx="2219443" cy="22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2987660"/>
            <a:ext cx="1611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solidFill>
                  <a:srgbClr val="0070C0"/>
                </a:solidFill>
              </a:rPr>
              <a:t>Ұлттық ойындар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7176" name="Picture 8" descr="C:\Users\Айгуль\Desktop\ото 3 четверть\WhatsApp Image 2021-03-28 at 15.14.16 (2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95" y="3375503"/>
            <a:ext cx="2520281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Айгуль\Desktop\ото 3 четверть\WhatsApp Image 2021-03-28 at 10.45.34 (10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94442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04199" y="6011415"/>
            <a:ext cx="2856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solidFill>
                  <a:srgbClr val="0070C0"/>
                </a:solidFill>
              </a:rPr>
              <a:t>Акция «Мы голосем за жизнь»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4986" y="6037665"/>
            <a:ext cx="3230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solidFill>
                  <a:srgbClr val="0070C0"/>
                </a:solidFill>
              </a:rPr>
              <a:t>Мероприятия в рамках месячника </a:t>
            </a:r>
          </a:p>
          <a:p>
            <a:pPr algn="ctr"/>
            <a:r>
              <a:rPr lang="kk-KZ" sz="1400" b="1" dirty="0" smtClean="0">
                <a:solidFill>
                  <a:srgbClr val="0070C0"/>
                </a:solidFill>
              </a:rPr>
              <a:t>против туберкулеза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459</TotalTime>
  <Words>356</Words>
  <Application>Microsoft Office PowerPoint</Application>
  <PresentationFormat>Экран (4:3)</PresentationFormat>
  <Paragraphs>86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"Ақмола облысы білім басқармасының Зеренді ауданы бойынша білім бөлімі Приречное ауылының жалпы орта білім беретін мектебі» коммуналдық мемлекеттік мекемесі.</vt:lpstr>
      <vt:lpstr>Презентация PowerPoint</vt:lpstr>
      <vt:lpstr>Презентация PowerPoint</vt:lpstr>
      <vt:lpstr>Воспитание казахстанского патриотизма и гражданственности, правовое воспитание</vt:lpstr>
      <vt:lpstr>Духовно-нравственное воспитание  Поликультурное и художественно-эстетическое воспитание  </vt:lpstr>
      <vt:lpstr>Презентация PowerPoint</vt:lpstr>
      <vt:lpstr>Ұлттық тәрбие </vt:lpstr>
      <vt:lpstr>Презентация PowerPoint</vt:lpstr>
      <vt:lpstr>Физическое воспитание, здоровый образ жизни</vt:lpstr>
      <vt:lpstr>Интеллектуальное воспитание, воспитание информационной </vt:lpstr>
      <vt:lpstr>Презентация PowerPoint</vt:lpstr>
      <vt:lpstr>Трудовое, экономическое и экологическое воспитание </vt:lpstr>
      <vt:lpstr>Семейное воспитание </vt:lpstr>
      <vt:lpstr>Профилактика правонарушении среди несовершеннолетних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Айгуль</dc:creator>
  <cp:lastModifiedBy>Айгуль</cp:lastModifiedBy>
  <cp:revision>102</cp:revision>
  <dcterms:created xsi:type="dcterms:W3CDTF">2021-03-28T05:19:36Z</dcterms:created>
  <dcterms:modified xsi:type="dcterms:W3CDTF">2021-03-28T13:17:50Z</dcterms:modified>
</cp:coreProperties>
</file>